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CA9F-4E17-4CF6-A27D-110CF34F2AA7}" type="datetimeFigureOut">
              <a:rPr lang="ru-RU" smtClean="0"/>
              <a:t>10.04.2024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182F-DF76-4A36-9346-2A6FD753DC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146244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CA9F-4E17-4CF6-A27D-110CF34F2AA7}" type="datetimeFigureOut">
              <a:rPr lang="ru-RU" smtClean="0"/>
              <a:t>10.04.2024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182F-DF76-4A36-9346-2A6FD753DC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476009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CA9F-4E17-4CF6-A27D-110CF34F2AA7}" type="datetimeFigureOut">
              <a:rPr lang="ru-RU" smtClean="0"/>
              <a:t>10.04.2024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182F-DF76-4A36-9346-2A6FD753DC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243433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CA9F-4E17-4CF6-A27D-110CF34F2AA7}" type="datetimeFigureOut">
              <a:rPr lang="ru-RU" smtClean="0"/>
              <a:t>10.04.2024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182F-DF76-4A36-9346-2A6FD753DC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88407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CA9F-4E17-4CF6-A27D-110CF34F2AA7}" type="datetimeFigureOut">
              <a:rPr lang="ru-RU" smtClean="0"/>
              <a:t>10.04.2024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182F-DF76-4A36-9346-2A6FD753DC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284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CA9F-4E17-4CF6-A27D-110CF34F2AA7}" type="datetimeFigureOut">
              <a:rPr lang="ru-RU" smtClean="0"/>
              <a:t>10.04.2024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182F-DF76-4A36-9346-2A6FD753DC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942905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CA9F-4E17-4CF6-A27D-110CF34F2AA7}" type="datetimeFigureOut">
              <a:rPr lang="ru-RU" smtClean="0"/>
              <a:t>10.04.2024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182F-DF76-4A36-9346-2A6FD753DC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132392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CA9F-4E17-4CF6-A27D-110CF34F2AA7}" type="datetimeFigureOut">
              <a:rPr lang="ru-RU" smtClean="0"/>
              <a:t>10.04.2024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182F-DF76-4A36-9346-2A6FD753DC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04303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CA9F-4E17-4CF6-A27D-110CF34F2AA7}" type="datetimeFigureOut">
              <a:rPr lang="ru-RU" smtClean="0"/>
              <a:t>10.04.2024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182F-DF76-4A36-9346-2A6FD753DC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878608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CA9F-4E17-4CF6-A27D-110CF34F2AA7}" type="datetimeFigureOut">
              <a:rPr lang="ru-RU" smtClean="0"/>
              <a:t>10.04.2024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182F-DF76-4A36-9346-2A6FD753DC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946045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CA9F-4E17-4CF6-A27D-110CF34F2AA7}" type="datetimeFigureOut">
              <a:rPr lang="ru-RU" smtClean="0"/>
              <a:t>10.04.2024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182F-DF76-4A36-9346-2A6FD753DC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652581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6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4CA9F-4E17-4CF6-A27D-110CF34F2AA7}" type="datetimeFigureOut">
              <a:rPr lang="ru-RU" smtClean="0"/>
              <a:t>10.04.2024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7182F-DF76-4A36-9346-2A6FD753DC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73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psicologomariabilbao.es/wp-content/uploads/2016/09/rapido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13" b="6380"/>
          <a:stretch/>
        </p:blipFill>
        <p:spPr bwMode="auto">
          <a:xfrm>
            <a:off x="0" y="0"/>
            <a:ext cx="917980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324544" y="25354"/>
            <a:ext cx="6408712" cy="2736304"/>
          </a:xfrm>
        </p:spPr>
        <p:txBody>
          <a:bodyPr>
            <a:normAutofit/>
          </a:bodyPr>
          <a:lstStyle/>
          <a:p>
            <a:r>
              <a:rPr lang="ru-RU" sz="66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en-US" sz="66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6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выносливости</a:t>
            </a:r>
            <a:endParaRPr lang="ru-RU" sz="6600" b="1" i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3782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59831" y="260648"/>
            <a:ext cx="2952329" cy="7200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b="1" u="sng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Выводы:</a:t>
            </a:r>
            <a:endParaRPr lang="ru-RU" sz="3500" u="sng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1052735"/>
            <a:ext cx="8136904" cy="41044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20000"/>
              </a:spcBef>
            </a:pPr>
            <a:r>
              <a:rPr lang="ru-RU" sz="25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Выносливость является основным качеством, которое поддается тренировке в любом возрасте и которое так нужно в повседневной жизни;</a:t>
            </a:r>
          </a:p>
          <a:p>
            <a:pPr lvl="0" algn="just">
              <a:spcBef>
                <a:spcPct val="20000"/>
              </a:spcBef>
            </a:pPr>
            <a:r>
              <a:rPr lang="ru-RU" sz="25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Для воспитания выносливости необходимо правильное сочетание всех методов физической нагрузки, правильного чередования работы и отдыха, восстановительных мероприятий и питания;</a:t>
            </a:r>
          </a:p>
          <a:p>
            <a:pPr lvl="0" algn="just">
              <a:spcBef>
                <a:spcPct val="20000"/>
              </a:spcBef>
            </a:pPr>
            <a:r>
              <a:rPr lang="ru-RU" sz="25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Необходимо очень осторожно повышать нагрузку, учитывая возраст, пол, антропометрические данные и т.д. во избежание несчастных последствий.</a:t>
            </a:r>
          </a:p>
        </p:txBody>
      </p:sp>
      <p:pic>
        <p:nvPicPr>
          <p:cNvPr id="2052" name="Picture 4" descr="https://www.nicepng.com/png/detail/105-1054880_ski-clip-cross-country-skiing-png-black-and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6745" y="4873643"/>
            <a:ext cx="3217841" cy="2083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69020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cs11.pikabu.ru/post_img/2020/03/25/9/og_og_15851487332959575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1628800"/>
            <a:ext cx="9289032" cy="486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-36004" y="188640"/>
            <a:ext cx="9180004" cy="10273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60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6000" b="1" i="1" dirty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6297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www.nicepng.com/png/detail/105-1054880_ski-clip-cross-country-skiing-png-black-and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360718"/>
            <a:ext cx="3856442" cy="2497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2051720" y="260648"/>
            <a:ext cx="4752528" cy="86409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u="sng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Выносливость </a:t>
            </a:r>
            <a:r>
              <a:rPr lang="ru-RU" sz="44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1340768"/>
            <a:ext cx="8136904" cy="20162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20000"/>
              </a:spcBef>
            </a:pPr>
            <a:r>
              <a:rPr lang="ru-RU" sz="3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sz="3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</a:t>
            </a:r>
            <a:r>
              <a:rPr lang="ru-RU" sz="3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противостоять физическому </a:t>
            </a:r>
            <a:r>
              <a:rPr lang="ru-RU" sz="3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утомлению в процессе мышечной деятельности, например, длительно</a:t>
            </a:r>
            <a:r>
              <a:rPr lang="ru-RU" sz="3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бежать без снижения скорости бега</a:t>
            </a:r>
            <a:r>
              <a:rPr lang="ru-RU" sz="3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40758343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55776" y="53210"/>
            <a:ext cx="3960440" cy="62021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Выносливость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63410" y="1844824"/>
            <a:ext cx="3456206" cy="316835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20000"/>
              </a:spcBef>
            </a:pPr>
            <a:r>
              <a:rPr lang="ru-RU" sz="25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5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длительное время выполнять мышечную работу умеренной интенсивности с преобладающим участием скелетных мышц. </a:t>
            </a:r>
            <a:endParaRPr lang="ru-RU" sz="25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15616" y="1088800"/>
            <a:ext cx="3204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Общая</a:t>
            </a:r>
            <a:endParaRPr lang="ru-RU" sz="35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98709" y="1084743"/>
            <a:ext cx="3204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Специальная</a:t>
            </a:r>
            <a:endParaRPr lang="ru-RU" sz="3500" b="1" dirty="0"/>
          </a:p>
        </p:txBody>
      </p:sp>
      <p:cxnSp>
        <p:nvCxnSpPr>
          <p:cNvPr id="3" name="Прямая со стрелкой 2"/>
          <p:cNvCxnSpPr/>
          <p:nvPr/>
        </p:nvCxnSpPr>
        <p:spPr>
          <a:xfrm flipH="1">
            <a:off x="2843808" y="673426"/>
            <a:ext cx="360040" cy="362744"/>
          </a:xfrm>
          <a:prstGeom prst="straightConnector1">
            <a:avLst/>
          </a:prstGeom>
          <a:ln w="28575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940709" y="679138"/>
            <a:ext cx="360000" cy="362744"/>
          </a:xfrm>
          <a:prstGeom prst="straightConnector1">
            <a:avLst/>
          </a:prstGeom>
          <a:ln w="28575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4950559" y="1844824"/>
            <a:ext cx="3456000" cy="31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20000"/>
              </a:spcBef>
            </a:pPr>
            <a:r>
              <a:rPr lang="ru-RU" sz="25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способность к длительному перенесению нагрузок, характерных для конкретного вида деятельности. </a:t>
            </a:r>
            <a:endParaRPr lang="ru-RU" sz="2500" dirty="0"/>
          </a:p>
        </p:txBody>
      </p:sp>
      <p:pic>
        <p:nvPicPr>
          <p:cNvPr id="2052" name="Picture 4" descr="https://www.nicepng.com/png/detail/105-1054880_ski-clip-cross-country-skiing-png-black-and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365104"/>
            <a:ext cx="4198302" cy="2718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61497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www.nicepng.com/png/detail/105-1054880_ski-clip-cross-country-skiing-png-black-and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360718"/>
            <a:ext cx="3856442" cy="2497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1763688" y="260648"/>
            <a:ext cx="6320709" cy="12241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Методы развития общей выносливости:</a:t>
            </a:r>
            <a:endParaRPr lang="ru-RU" sz="35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31506" y="1844824"/>
            <a:ext cx="8136904" cy="26642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20000"/>
              </a:spcBef>
            </a:pPr>
            <a:r>
              <a:rPr lang="ru-RU" sz="25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	метод слитного (непрерывного) упражнения с нагрузкой умеренной и  переменной интенсивности;</a:t>
            </a:r>
          </a:p>
          <a:p>
            <a:pPr lvl="0" algn="just">
              <a:spcBef>
                <a:spcPct val="20000"/>
              </a:spcBef>
            </a:pPr>
            <a:r>
              <a:rPr lang="ru-RU" sz="25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метод повторного интервального упражнения;</a:t>
            </a:r>
          </a:p>
          <a:p>
            <a:pPr lvl="0" algn="just">
              <a:spcBef>
                <a:spcPct val="20000"/>
              </a:spcBef>
            </a:pPr>
            <a:r>
              <a:rPr lang="ru-RU" sz="25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	метод круговой тренировки;</a:t>
            </a:r>
          </a:p>
          <a:p>
            <a:pPr lvl="0" algn="just">
              <a:spcBef>
                <a:spcPct val="20000"/>
              </a:spcBef>
            </a:pPr>
            <a:r>
              <a:rPr lang="ru-RU" sz="25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	игровой метод;</a:t>
            </a:r>
          </a:p>
          <a:p>
            <a:pPr lvl="0" algn="just">
              <a:spcBef>
                <a:spcPct val="20000"/>
              </a:spcBef>
            </a:pPr>
            <a:r>
              <a:rPr lang="ru-RU" sz="25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	соревновательный метод.</a:t>
            </a:r>
          </a:p>
        </p:txBody>
      </p:sp>
    </p:spTree>
    <p:extLst>
      <p:ext uri="{BB962C8B-B14F-4D97-AF65-F5344CB8AC3E}">
        <p14:creationId xmlns:p14="http://schemas.microsoft.com/office/powerpoint/2010/main" val="24311520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www.nicepng.com/png/detail/105-1054880_ski-clip-cross-country-skiing-png-black-and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360718"/>
            <a:ext cx="3856442" cy="2497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2195736" y="260648"/>
            <a:ext cx="4968553" cy="7200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Равномерный метод</a:t>
            </a:r>
            <a:endParaRPr lang="ru-RU" sz="35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1052736"/>
            <a:ext cx="8136904" cy="33123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20000"/>
              </a:spcBef>
            </a:pPr>
            <a:r>
              <a:rPr lang="ru-RU" sz="25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Характеризуется непрерывным продолжительным режимом работы с равномерной скоростью или усилиями. Продолжительность работы в зависимости от уровня подготовленности занимающихся составляет от 10-15 мин. Работа менее 4-5 мин малоэффективна.</a:t>
            </a:r>
          </a:p>
          <a:p>
            <a:pPr lvl="0" algn="just">
              <a:spcBef>
                <a:spcPct val="20000"/>
              </a:spcBef>
            </a:pPr>
            <a:r>
              <a:rPr lang="ru-RU" sz="25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Интенсивность упражнений должна повышаться постепенно: от невысоких значений ЧСС (120-130 уд/мин) к оптимальным (140-160 уд/мин).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4653136"/>
            <a:ext cx="6336704" cy="16561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20000"/>
              </a:spcBef>
            </a:pPr>
            <a:r>
              <a:rPr lang="ru-RU" sz="2500" i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</a:t>
            </a:r>
            <a:r>
              <a:rPr lang="ru-RU" sz="25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объяснить детям, какие неблагоприятные последствия для организма влекут за собой занятия с высоким пульсом. </a:t>
            </a:r>
          </a:p>
        </p:txBody>
      </p:sp>
    </p:spTree>
    <p:extLst>
      <p:ext uri="{BB962C8B-B14F-4D97-AF65-F5344CB8AC3E}">
        <p14:creationId xmlns:p14="http://schemas.microsoft.com/office/powerpoint/2010/main" val="22954624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195736" y="260648"/>
            <a:ext cx="4968553" cy="7200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Переменный метод</a:t>
            </a:r>
            <a:endParaRPr lang="ru-RU" sz="35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1052736"/>
            <a:ext cx="8136904" cy="3600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20000"/>
              </a:spcBef>
            </a:pPr>
            <a:r>
              <a:rPr lang="ru-RU" sz="25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Последовательное варьирование нагрузки в ходе непрерывного упражнения путем направленного изменения скорости, темпа, амплитуды движений, величины усилий и т.п. Он предполагает увеличение и снижение интенсивности через определенные промежутки времени. ЧСС к концу интенсивного участка работы увеличивается до 170-175 уд/мин, а к концу малоинтенсивного участка снижается до 140-145 уд/мин.</a:t>
            </a:r>
          </a:p>
        </p:txBody>
      </p:sp>
      <p:pic>
        <p:nvPicPr>
          <p:cNvPr id="2052" name="Picture 4" descr="https://www.nicepng.com/png/detail/105-1054880_ski-clip-cross-country-skiing-png-black-and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360718"/>
            <a:ext cx="3856442" cy="2497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9657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195736" y="260648"/>
            <a:ext cx="4968553" cy="7200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Интервальный метод</a:t>
            </a:r>
            <a:endParaRPr lang="ru-RU" sz="35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1052736"/>
            <a:ext cx="8136904" cy="30243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20000"/>
              </a:spcBef>
            </a:pPr>
            <a:r>
              <a:rPr lang="ru-RU" sz="25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выполняется в виде высокоинтенсивных, но кратковременных повторений, разделенных небольшими (строго дозированными) интервалами отдыха между нагрузками. Продолжительность работы для повышения аэробной производительности составляет 1-2 мин. Интенсивность работы должна способствовать росту ЧСС до 160-180 уд/мин к концу упражнения. </a:t>
            </a:r>
          </a:p>
        </p:txBody>
      </p:sp>
      <p:pic>
        <p:nvPicPr>
          <p:cNvPr id="2052" name="Picture 4" descr="https://www.nicepng.com/png/detail/105-1054880_ski-clip-cross-country-skiing-png-black-and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360718"/>
            <a:ext cx="3856442" cy="2497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7545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475656" y="238267"/>
            <a:ext cx="6264697" cy="7200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Метод круговой тренировки</a:t>
            </a:r>
            <a:endParaRPr lang="ru-RU" sz="35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1052736"/>
            <a:ext cx="8136904" cy="41044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20000"/>
              </a:spcBef>
            </a:pPr>
            <a:r>
              <a:rPr lang="ru-RU" sz="25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Предусматривает последовательное выполнение специально подобранных упражнений, воздействующих на различные мышечные группы и функциональные системы по типу непрерывной или интервальной работы.</a:t>
            </a:r>
          </a:p>
          <a:p>
            <a:pPr lvl="0" algn="just">
              <a:spcBef>
                <a:spcPct val="20000"/>
              </a:spcBef>
            </a:pPr>
            <a:r>
              <a:rPr lang="ru-RU" sz="25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круговой тренировки подбираются упражнения, которые можно повторять значительное число раз (не менее 20-30). ЧСС при выполнении упражнений колеблется от 140 до 175 уд/мин. Общая продолжительность времени выполнения упражнений круговым методом составляет 25-35 мин.</a:t>
            </a:r>
          </a:p>
        </p:txBody>
      </p:sp>
      <p:pic>
        <p:nvPicPr>
          <p:cNvPr id="2052" name="Picture 4" descr="https://www.nicepng.com/png/detail/105-1054880_ski-clip-cross-country-skiing-png-black-and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532118"/>
            <a:ext cx="3856442" cy="2497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3502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979712" y="260648"/>
            <a:ext cx="5472608" cy="7200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Соревновательный метод</a:t>
            </a:r>
            <a:endParaRPr lang="ru-RU" sz="35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1052735"/>
            <a:ext cx="8136904" cy="41044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20000"/>
              </a:spcBef>
            </a:pPr>
            <a:r>
              <a:rPr lang="ru-RU" sz="25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способ выполнения упражнений на выносливость в форме различных соревнований и соревновательных заданий, предусматривающих элементы соперничества. </a:t>
            </a:r>
          </a:p>
          <a:p>
            <a:pPr lvl="0" algn="just">
              <a:spcBef>
                <a:spcPct val="20000"/>
              </a:spcBef>
            </a:pPr>
            <a:r>
              <a:rPr lang="ru-RU" sz="25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Обязательным условием метода является подготовленность занимающихся к выполнению тех упражнении, в которых они должны соревноваться. Важным требованием к применяемым методам развития выносливости является нахождение оптимального сочетания продолжительности и интенсивности нагрузки.</a:t>
            </a:r>
          </a:p>
        </p:txBody>
      </p:sp>
      <p:pic>
        <p:nvPicPr>
          <p:cNvPr id="2052" name="Picture 4" descr="https://www.nicepng.com/png/detail/105-1054880_ski-clip-cross-country-skiing-png-black-and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6745" y="4873643"/>
            <a:ext cx="3217841" cy="2083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07568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416</Words>
  <Application>Microsoft Office PowerPoint</Application>
  <PresentationFormat>Экран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Развитие  выносливости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 выносливости</dc:title>
  <dc:creator>Денис</dc:creator>
  <cp:lastModifiedBy>user</cp:lastModifiedBy>
  <cp:revision>9</cp:revision>
  <dcterms:created xsi:type="dcterms:W3CDTF">2022-03-22T17:17:58Z</dcterms:created>
  <dcterms:modified xsi:type="dcterms:W3CDTF">2024-04-10T05:54:50Z</dcterms:modified>
</cp:coreProperties>
</file>